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37.xml" ContentType="application/vnd.openxmlformats-officedocument.presentationml.notesSlide+xml"/>
  <Override PartName="/ppt/tags/tag35.xml" ContentType="application/vnd.openxmlformats-officedocument.presentationml.tags+xml"/>
  <Override PartName="/ppt/notesSlides/notesSlide3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41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42.xml" ContentType="application/vnd.openxmlformats-officedocument.presentationml.notesSlide+xml"/>
  <Override PartName="/ppt/tags/tag47.xml" ContentType="application/vnd.openxmlformats-officedocument.presentationml.tags+xml"/>
  <Override PartName="/ppt/notesSlides/notesSlide43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109"/>
  </p:notesMasterIdLst>
  <p:sldIdLst>
    <p:sldId id="256" r:id="rId3"/>
    <p:sldId id="257" r:id="rId4"/>
    <p:sldId id="258" r:id="rId5"/>
    <p:sldId id="893" r:id="rId6"/>
    <p:sldId id="860" r:id="rId7"/>
    <p:sldId id="820" r:id="rId8"/>
    <p:sldId id="929" r:id="rId9"/>
    <p:sldId id="859" r:id="rId10"/>
    <p:sldId id="945" r:id="rId11"/>
    <p:sldId id="823" r:id="rId12"/>
    <p:sldId id="825" r:id="rId13"/>
    <p:sldId id="826" r:id="rId14"/>
    <p:sldId id="931" r:id="rId15"/>
    <p:sldId id="894" r:id="rId16"/>
    <p:sldId id="896" r:id="rId17"/>
    <p:sldId id="830" r:id="rId18"/>
    <p:sldId id="897" r:id="rId19"/>
    <p:sldId id="898" r:id="rId20"/>
    <p:sldId id="899" r:id="rId21"/>
    <p:sldId id="864" r:id="rId22"/>
    <p:sldId id="862" r:id="rId23"/>
    <p:sldId id="932" r:id="rId24"/>
    <p:sldId id="863" r:id="rId25"/>
    <p:sldId id="834" r:id="rId26"/>
    <p:sldId id="900" r:id="rId27"/>
    <p:sldId id="917" r:id="rId28"/>
    <p:sldId id="946" r:id="rId29"/>
    <p:sldId id="947" r:id="rId30"/>
    <p:sldId id="948" r:id="rId31"/>
    <p:sldId id="949" r:id="rId32"/>
    <p:sldId id="950" r:id="rId33"/>
    <p:sldId id="951" r:id="rId34"/>
    <p:sldId id="952" r:id="rId35"/>
    <p:sldId id="953" r:id="rId36"/>
    <p:sldId id="901" r:id="rId37"/>
    <p:sldId id="944" r:id="rId38"/>
    <p:sldId id="919" r:id="rId39"/>
    <p:sldId id="921" r:id="rId40"/>
    <p:sldId id="904" r:id="rId41"/>
    <p:sldId id="954" r:id="rId42"/>
    <p:sldId id="955" r:id="rId43"/>
    <p:sldId id="956" r:id="rId44"/>
    <p:sldId id="957" r:id="rId45"/>
    <p:sldId id="958" r:id="rId46"/>
    <p:sldId id="959" r:id="rId47"/>
    <p:sldId id="960" r:id="rId48"/>
    <p:sldId id="961" r:id="rId49"/>
    <p:sldId id="962" r:id="rId50"/>
    <p:sldId id="963" r:id="rId51"/>
    <p:sldId id="964" r:id="rId52"/>
    <p:sldId id="965" r:id="rId53"/>
    <p:sldId id="966" r:id="rId54"/>
    <p:sldId id="967" r:id="rId55"/>
    <p:sldId id="905" r:id="rId56"/>
    <p:sldId id="906" r:id="rId57"/>
    <p:sldId id="923" r:id="rId58"/>
    <p:sldId id="926" r:id="rId59"/>
    <p:sldId id="928" r:id="rId60"/>
    <p:sldId id="972" r:id="rId61"/>
    <p:sldId id="738" r:id="rId62"/>
    <p:sldId id="797" r:id="rId63"/>
    <p:sldId id="871" r:id="rId64"/>
    <p:sldId id="872" r:id="rId65"/>
    <p:sldId id="798" r:id="rId66"/>
    <p:sldId id="799" r:id="rId67"/>
    <p:sldId id="804" r:id="rId68"/>
    <p:sldId id="974" r:id="rId69"/>
    <p:sldId id="868" r:id="rId70"/>
    <p:sldId id="856" r:id="rId71"/>
    <p:sldId id="800" r:id="rId72"/>
    <p:sldId id="845" r:id="rId73"/>
    <p:sldId id="754" r:id="rId74"/>
    <p:sldId id="861" r:id="rId75"/>
    <p:sldId id="968" r:id="rId76"/>
    <p:sldId id="753" r:id="rId77"/>
    <p:sldId id="801" r:id="rId78"/>
    <p:sldId id="847" r:id="rId79"/>
    <p:sldId id="742" r:id="rId80"/>
    <p:sldId id="802" r:id="rId81"/>
    <p:sldId id="849" r:id="rId82"/>
    <p:sldId id="873" r:id="rId83"/>
    <p:sldId id="874" r:id="rId84"/>
    <p:sldId id="875" r:id="rId85"/>
    <p:sldId id="876" r:id="rId86"/>
    <p:sldId id="877" r:id="rId87"/>
    <p:sldId id="878" r:id="rId88"/>
    <p:sldId id="879" r:id="rId89"/>
    <p:sldId id="880" r:id="rId90"/>
    <p:sldId id="881" r:id="rId91"/>
    <p:sldId id="882" r:id="rId92"/>
    <p:sldId id="883" r:id="rId93"/>
    <p:sldId id="884" r:id="rId94"/>
    <p:sldId id="885" r:id="rId95"/>
    <p:sldId id="886" r:id="rId96"/>
    <p:sldId id="749" r:id="rId97"/>
    <p:sldId id="750" r:id="rId98"/>
    <p:sldId id="770" r:id="rId99"/>
    <p:sldId id="848" r:id="rId100"/>
    <p:sldId id="854" r:id="rId101"/>
    <p:sldId id="855" r:id="rId102"/>
    <p:sldId id="858" r:id="rId103"/>
    <p:sldId id="867" r:id="rId104"/>
    <p:sldId id="969" r:id="rId105"/>
    <p:sldId id="970" r:id="rId106"/>
    <p:sldId id="971" r:id="rId107"/>
    <p:sldId id="865" r:id="rId10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04"/>
    <p:restoredTop sz="86531"/>
  </p:normalViewPr>
  <p:slideViewPr>
    <p:cSldViewPr snapToGrid="0" snapToObjects="1">
      <p:cViewPr varScale="1">
        <p:scale>
          <a:sx n="110" d="100"/>
          <a:sy n="110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034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81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1D20B8-C290-4C94-8C7F-0277B9D2F6EE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81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8DDD6D-317B-4886-9A60-0B722A074D7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- 1: &lt;- , &lt;-, &lt;-</a:t>
            </a:r>
          </a:p>
          <a:p>
            <a:pPr marL="171450" indent="-171450">
              <a:buFontTx/>
              <a:buChar char="-"/>
            </a:pPr>
            <a:r>
              <a:rPr lang="en-US" dirty="0"/>
              <a:t>2: &lt;-, &lt;-, -&gt;</a:t>
            </a:r>
          </a:p>
          <a:p>
            <a:pPr marL="171450" indent="-171450">
              <a:buFontTx/>
              <a:buChar char="-"/>
            </a:pPr>
            <a:r>
              <a:rPr lang="en-US" dirty="0"/>
              <a:t> </a:t>
            </a:r>
            <a:r>
              <a:rPr lang="el-GR" dirty="0"/>
              <a:t>γ≈0.3162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994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[Note:</a:t>
            </a:r>
            <a:r>
              <a:rPr lang="en-US" baseline="0" dirty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generates the time-limited</a:t>
            </a:r>
            <a:r>
              <a:rPr lang="en-US" baseline="0" dirty="0"/>
              <a:t> values for </a:t>
            </a:r>
            <a:r>
              <a:rPr lang="en-US" baseline="0" dirty="0" err="1"/>
              <a:t>gridworld</a:t>
            </a:r>
            <a:r>
              <a:rPr lang="en-US" baseline="0" dirty="0"/>
              <a:t> as snapshotted onto the next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V0 we know will be zero as there are no rewards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66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81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2D01F0-63A4-49FC-8DAB-288B21321D7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81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9423-8F79-160D-51EF-AEEEC42D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CDEB9970-C675-DBEC-F7AF-0EF2F0E9D0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791E4F68-91FF-B691-AB23-F61A22FBF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E18EDD7-3FDF-734B-AEE2-90CA9D727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81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2C0BAA-F2C0-47C6-A20B-733CA31DCFFD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81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74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6943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just shows V and Q values, snapshots on next slides.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8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65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66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E534F-39EC-A5B5-94E7-150C0925E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>
            <a:extLst>
              <a:ext uri="{FF2B5EF4-FFF2-40B4-BE49-F238E27FC236}">
                <a16:creationId xmlns:a16="http://schemas.microsoft.com/office/drawing/2014/main" id="{F36E07E2-B262-EBDE-A002-D8C2017482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>
            <a:extLst>
              <a:ext uri="{FF2B5EF4-FFF2-40B4-BE49-F238E27FC236}">
                <a16:creationId xmlns:a16="http://schemas.microsoft.com/office/drawing/2014/main" id="{65EC1230-E5FA-53F6-932B-65E48082E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F28C3EB7-78AF-8415-53A6-A104B1E33D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81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2D01F0-63A4-49FC-8DAB-288B21321D7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81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211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steps through value iteration; snapshots of values shown on next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975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81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2C0BAA-F2C0-47C6-A20B-733CA31DCFFD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81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 function different from the book :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r>
              <a:rPr lang="en-US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Need to modify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69A4D5-BA7F-4965-9F32-D31D11C0DA97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81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AB68C1-092D-468B-8690-7D27B27041C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81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81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00E29C-1E14-41D6-ACAF-300C17152C8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81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R(s) = the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living reward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81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0DC0F6-EF13-4C52-ACF2-48065D1392E1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81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5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44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4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9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2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31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7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19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7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2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1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.xml"/><Relationship Id="rId7" Type="http://schemas.openxmlformats.org/officeDocument/2006/relationships/image" Target="../media/image1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6.xml"/><Relationship Id="rId7" Type="http://schemas.openxmlformats.org/officeDocument/2006/relationships/image" Target="../media/image3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9.xml"/><Relationship Id="rId7" Type="http://schemas.openxmlformats.org/officeDocument/2006/relationships/image" Target="../media/image3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12.xm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46.png"/><Relationship Id="rId5" Type="http://schemas.openxmlformats.org/officeDocument/2006/relationships/tags" Target="../tags/tag14.xml"/><Relationship Id="rId10" Type="http://schemas.openxmlformats.org/officeDocument/2006/relationships/image" Target="../media/image45.png"/><Relationship Id="rId4" Type="http://schemas.openxmlformats.org/officeDocument/2006/relationships/tags" Target="../tags/tag13.xml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6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image" Target="../media/image63.png"/><Relationship Id="rId26" Type="http://schemas.openxmlformats.org/officeDocument/2006/relationships/image" Target="../media/image87.png"/><Relationship Id="rId3" Type="http://schemas.openxmlformats.org/officeDocument/2006/relationships/tags" Target="../tags/tag22.xml"/><Relationship Id="rId21" Type="http://schemas.openxmlformats.org/officeDocument/2006/relationships/image" Target="../media/image66.png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notesSlide" Target="../notesSlides/notesSlide37.xml"/><Relationship Id="rId25" Type="http://schemas.openxmlformats.org/officeDocument/2006/relationships/image" Target="../media/image69.png"/><Relationship Id="rId2" Type="http://schemas.openxmlformats.org/officeDocument/2006/relationships/tags" Target="../tags/tag21.xml"/><Relationship Id="rId16" Type="http://schemas.openxmlformats.org/officeDocument/2006/relationships/slideLayout" Target="../slideLayouts/slideLayout3.xml"/><Relationship Id="rId20" Type="http://schemas.openxmlformats.org/officeDocument/2006/relationships/image" Target="../media/image65.png"/><Relationship Id="rId29" Type="http://schemas.openxmlformats.org/officeDocument/2006/relationships/image" Target="../media/image89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70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image" Target="../media/image68.png"/><Relationship Id="rId28" Type="http://schemas.openxmlformats.org/officeDocument/2006/relationships/image" Target="../media/image88.png"/><Relationship Id="rId10" Type="http://schemas.openxmlformats.org/officeDocument/2006/relationships/tags" Target="../tags/tag29.xml"/><Relationship Id="rId19" Type="http://schemas.openxmlformats.org/officeDocument/2006/relationships/image" Target="../media/image64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image" Target="../media/image86.png"/><Relationship Id="rId27" Type="http://schemas.openxmlformats.org/officeDocument/2006/relationships/image" Target="../media/image71.png"/><Relationship Id="rId30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tags" Target="../tags/tag38.xml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97.png"/><Relationship Id="rId4" Type="http://schemas.openxmlformats.org/officeDocument/2006/relationships/tags" Target="../tags/tag39.xml"/><Relationship Id="rId9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44.xml"/><Relationship Id="rId7" Type="http://schemas.openxmlformats.org/officeDocument/2006/relationships/image" Target="../media/image107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06.png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07.png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4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20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7.xml"/><Relationship Id="rId4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r>
              <a:rPr lang="en-US" altLang="ja-JP" sz="2400" dirty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Andrey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 Markov (1856-1922)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Double-Bandit MDP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r>
              <a:rPr lang="en-US" sz="2400" dirty="0"/>
              <a:t>Actions: </a:t>
            </a:r>
            <a:r>
              <a:rPr lang="en-US" sz="2400" i="1" dirty="0">
                <a:solidFill>
                  <a:srgbClr val="3333FF"/>
                </a:solidFill>
              </a:rPr>
              <a:t>Blue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00000"/>
                </a:solidFill>
              </a:rPr>
              <a:t>Red</a:t>
            </a:r>
          </a:p>
          <a:p>
            <a:r>
              <a:rPr lang="en-US" sz="2400" dirty="0"/>
              <a:t>States: </a:t>
            </a:r>
            <a:r>
              <a:rPr lang="en-US" sz="2400" dirty="0">
                <a:solidFill>
                  <a:srgbClr val="008000"/>
                </a:solidFill>
              </a:rPr>
              <a:t>Win</a:t>
            </a:r>
            <a:r>
              <a:rPr lang="en-US" sz="2400" dirty="0">
                <a:solidFill>
                  <a:schemeClr val="tx1"/>
                </a:solidFill>
              </a:rPr>
              <a:t>, Lose</a:t>
            </a:r>
          </a:p>
        </p:txBody>
      </p:sp>
      <p:sp>
        <p:nvSpPr>
          <p:cNvPr id="5" name="Oval 4"/>
          <p:cNvSpPr/>
          <p:nvPr/>
        </p:nvSpPr>
        <p:spPr>
          <a:xfrm>
            <a:off x="3276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W</a:t>
            </a:r>
          </a:p>
        </p:txBody>
      </p:sp>
      <p:sp>
        <p:nvSpPr>
          <p:cNvPr id="6" name="Oval 5"/>
          <p:cNvSpPr/>
          <p:nvPr/>
        </p:nvSpPr>
        <p:spPr>
          <a:xfrm>
            <a:off x="8229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itchFamily="34" charset="0"/>
              </a:rPr>
              <a:t>L</a:t>
            </a:r>
          </a:p>
        </p:txBody>
      </p:sp>
      <p:cxnSp>
        <p:nvCxnSpPr>
          <p:cNvPr id="8" name="Curved Connector 7"/>
          <p:cNvCxnSpPr>
            <a:stCxn id="5" idx="0"/>
            <a:endCxn id="6" idx="1"/>
          </p:cNvCxnSpPr>
          <p:nvPr/>
        </p:nvCxnSpPr>
        <p:spPr>
          <a:xfrm rot="16200000" flipH="1">
            <a:off x="5924549" y="971551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5" idx="0"/>
            <a:endCxn id="5" idx="6"/>
          </p:cNvCxnSpPr>
          <p:nvPr/>
        </p:nvCxnSpPr>
        <p:spPr>
          <a:xfrm rot="16200000" flipH="1">
            <a:off x="3619500" y="3276601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4"/>
            <a:endCxn id="5" idx="5"/>
          </p:cNvCxnSpPr>
          <p:nvPr/>
        </p:nvCxnSpPr>
        <p:spPr>
          <a:xfrm rot="5400000" flipH="1">
            <a:off x="6167017" y="1556919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3"/>
          <p:cNvCxnSpPr>
            <a:stCxn id="6" idx="4"/>
            <a:endCxn id="6" idx="2"/>
          </p:cNvCxnSpPr>
          <p:nvPr/>
        </p:nvCxnSpPr>
        <p:spPr>
          <a:xfrm rot="5400000" flipH="1">
            <a:off x="8229600" y="3619501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6" idx="6"/>
            <a:endCxn id="5" idx="4"/>
          </p:cNvCxnSpPr>
          <p:nvPr/>
        </p:nvCxnSpPr>
        <p:spPr>
          <a:xfrm flipH="1">
            <a:off x="3619500" y="3619501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3276600" y="3619501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00200" y="39624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1.0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448800" y="38862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1.0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334000" y="197673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0.25 	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006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0.75 </a:t>
            </a:r>
          </a:p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86400" y="43434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0.75 	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858000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0.25 </a:t>
            </a:r>
          </a:p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9525000" y="1371600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Calibri" pitchFamily="34" charset="0"/>
              </a:rPr>
              <a:t>No discount</a:t>
            </a:r>
          </a:p>
          <a:p>
            <a:pPr algn="ctr"/>
            <a:endParaRPr lang="en-US" sz="4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Calibri" pitchFamily="34" charset="0"/>
              </a:rPr>
              <a:t>100 time steps</a:t>
            </a:r>
            <a:endParaRPr lang="en-US" sz="8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endParaRPr lang="en-US" sz="4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Calibri" pitchFamily="34" charset="0"/>
              </a:rPr>
              <a:t>Both states have the same value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Offline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Solving MDPs is offline planning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You determine all quantities through computation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You need to know the details of the MDP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You do not actually play the game!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495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Play 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5420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/>
                <a:cs typeface="Calibri"/>
              </a:rPr>
              <a:t>Play Blue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29000" y="366778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Value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525000" y="1371600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No discount</a:t>
            </a:r>
          </a:p>
          <a:p>
            <a:pPr algn="ctr"/>
            <a:endParaRPr lang="en-US" sz="4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100 time steps</a:t>
            </a:r>
            <a:endParaRPr lang="en-US" sz="8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endParaRPr lang="en-US" sz="4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Both states have the same 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2800" y="45059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Calibri"/>
                <a:cs typeface="Calibri"/>
              </a:rPr>
              <a:t>150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00" y="54203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Calibri"/>
                <a:cs typeface="Calibri"/>
              </a:rPr>
              <a:t>100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410200" y="3304073"/>
            <a:ext cx="6705600" cy="2696855"/>
            <a:chOff x="1600200" y="1815326"/>
            <a:chExt cx="8756724" cy="3521777"/>
          </a:xfrm>
        </p:grpSpPr>
        <p:sp>
          <p:nvSpPr>
            <p:cNvPr id="10" name="Oval 9"/>
            <p:cNvSpPr/>
            <p:nvPr/>
          </p:nvSpPr>
          <p:spPr>
            <a:xfrm>
              <a:off x="3276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W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libri"/>
                  <a:cs typeface="Calibri"/>
                </a:rPr>
                <a:t>L</a:t>
              </a:r>
            </a:p>
          </p:txBody>
        </p:sp>
        <p:cxnSp>
          <p:nvCxnSpPr>
            <p:cNvPr id="12" name="Curved Connector 11"/>
            <p:cNvCxnSpPr>
              <a:stCxn id="10" idx="0"/>
              <a:endCxn id="11" idx="1"/>
            </p:cNvCxnSpPr>
            <p:nvPr/>
          </p:nvCxnSpPr>
          <p:spPr>
            <a:xfrm rot="16200000" flipH="1">
              <a:off x="5924549" y="971551"/>
              <a:ext cx="100433" cy="4710533"/>
            </a:xfrm>
            <a:prstGeom prst="curvedConnector3">
              <a:avLst>
                <a:gd name="adj1" fmla="val -822914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3"/>
            <p:cNvCxnSpPr>
              <a:stCxn id="10" idx="0"/>
              <a:endCxn id="10" idx="6"/>
            </p:cNvCxnSpPr>
            <p:nvPr/>
          </p:nvCxnSpPr>
          <p:spPr>
            <a:xfrm rot="16200000" flipH="1">
              <a:off x="3619500" y="3276601"/>
              <a:ext cx="342900" cy="342900"/>
            </a:xfrm>
            <a:prstGeom prst="curvedConnector4">
              <a:avLst>
                <a:gd name="adj1" fmla="val -87180"/>
                <a:gd name="adj2" fmla="val 338462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11" idx="4"/>
              <a:endCxn id="10" idx="5"/>
            </p:cNvCxnSpPr>
            <p:nvPr/>
          </p:nvCxnSpPr>
          <p:spPr>
            <a:xfrm rot="5400000" flipH="1">
              <a:off x="6167017" y="1556919"/>
              <a:ext cx="100433" cy="4710533"/>
            </a:xfrm>
            <a:prstGeom prst="curvedConnector3">
              <a:avLst>
                <a:gd name="adj1" fmla="val -927967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3"/>
            <p:cNvCxnSpPr>
              <a:stCxn id="11" idx="4"/>
              <a:endCxn id="11" idx="2"/>
            </p:cNvCxnSpPr>
            <p:nvPr/>
          </p:nvCxnSpPr>
          <p:spPr>
            <a:xfrm rot="5400000" flipH="1">
              <a:off x="8229600" y="3619501"/>
              <a:ext cx="342900" cy="342900"/>
            </a:xfrm>
            <a:prstGeom prst="curvedConnector4">
              <a:avLst>
                <a:gd name="adj1" fmla="val -84616"/>
                <a:gd name="adj2" fmla="val 325641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29"/>
            <p:cNvCxnSpPr>
              <a:stCxn id="11" idx="6"/>
              <a:endCxn id="10" idx="4"/>
            </p:cNvCxnSpPr>
            <p:nvPr/>
          </p:nvCxnSpPr>
          <p:spPr>
            <a:xfrm flipH="1">
              <a:off x="3619500" y="3619501"/>
              <a:ext cx="5295900" cy="342900"/>
            </a:xfrm>
            <a:prstGeom prst="curvedConnector4">
              <a:avLst>
                <a:gd name="adj1" fmla="val -7681"/>
                <a:gd name="adj2" fmla="val 589178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3"/>
            <p:cNvCxnSpPr>
              <a:stCxn id="10" idx="4"/>
              <a:endCxn id="10" idx="2"/>
            </p:cNvCxnSpPr>
            <p:nvPr/>
          </p:nvCxnSpPr>
          <p:spPr>
            <a:xfrm rot="5400000" flipH="1">
              <a:off x="3276600" y="3619501"/>
              <a:ext cx="342900" cy="342900"/>
            </a:xfrm>
            <a:prstGeom prst="curvedConnector4">
              <a:avLst>
                <a:gd name="adj1" fmla="val -376924"/>
                <a:gd name="adj2" fmla="val 415385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00200" y="3769613"/>
              <a:ext cx="995082" cy="1567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400" dirty="0">
                <a:latin typeface="Calibri"/>
                <a:cs typeface="Calibri"/>
              </a:endParaRPr>
            </a:p>
            <a:p>
              <a:r>
                <a:rPr lang="en-US" sz="2400" dirty="0">
                  <a:latin typeface="Calibri"/>
                  <a:cs typeface="Calibri"/>
                </a:rPr>
                <a:t>1.0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49291" y="3769614"/>
              <a:ext cx="1007633" cy="156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400" dirty="0">
                <a:latin typeface="Calibri"/>
                <a:cs typeface="Calibri"/>
              </a:endParaRPr>
            </a:p>
            <a:p>
              <a:r>
                <a:rPr lang="en-US" sz="2400" dirty="0">
                  <a:latin typeface="Calibri"/>
                  <a:cs typeface="Calibri"/>
                </a:rPr>
                <a:t>1.0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33999" y="1815326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0.25 	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0600" y="2826603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0.75 </a:t>
              </a:r>
            </a:p>
            <a:p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82004" y="4267157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0.75 	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30701" y="3137634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0.25 </a:t>
              </a:r>
            </a:p>
            <a:p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400" dirty="0">
                <a:latin typeface="Calibri"/>
                <a:cs typeface="Calibri"/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762000" y="3429000"/>
            <a:ext cx="4191000" cy="2895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Rules changed!  Red’s win chance is different.</a:t>
            </a:r>
          </a:p>
        </p:txBody>
      </p:sp>
      <p:sp>
        <p:nvSpPr>
          <p:cNvPr id="4" name="Oval 3"/>
          <p:cNvSpPr/>
          <p:nvPr/>
        </p:nvSpPr>
        <p:spPr>
          <a:xfrm>
            <a:off x="3276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W</a:t>
            </a:r>
          </a:p>
        </p:txBody>
      </p:sp>
      <p:sp>
        <p:nvSpPr>
          <p:cNvPr id="5" name="Oval 4"/>
          <p:cNvSpPr/>
          <p:nvPr/>
        </p:nvSpPr>
        <p:spPr>
          <a:xfrm>
            <a:off x="8229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itchFamily="34" charset="0"/>
              </a:rPr>
              <a:t>L</a:t>
            </a:r>
          </a:p>
        </p:txBody>
      </p:sp>
      <p:cxnSp>
        <p:nvCxnSpPr>
          <p:cNvPr id="6" name="Curved Connector 5"/>
          <p:cNvCxnSpPr>
            <a:stCxn id="4" idx="0"/>
            <a:endCxn id="5" idx="1"/>
          </p:cNvCxnSpPr>
          <p:nvPr/>
        </p:nvCxnSpPr>
        <p:spPr>
          <a:xfrm rot="16200000" flipH="1">
            <a:off x="5924549" y="1219022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13"/>
          <p:cNvCxnSpPr>
            <a:stCxn id="4" idx="0"/>
            <a:endCxn id="4" idx="6"/>
          </p:cNvCxnSpPr>
          <p:nvPr/>
        </p:nvCxnSpPr>
        <p:spPr>
          <a:xfrm rot="16200000" flipH="1">
            <a:off x="3619500" y="3524072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5" idx="4"/>
            <a:endCxn id="4" idx="5"/>
          </p:cNvCxnSpPr>
          <p:nvPr/>
        </p:nvCxnSpPr>
        <p:spPr>
          <a:xfrm rot="5400000" flipH="1">
            <a:off x="6167017" y="1804390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8229600" y="3866972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29"/>
          <p:cNvCxnSpPr>
            <a:stCxn id="5" idx="6"/>
            <a:endCxn id="4" idx="4"/>
          </p:cNvCxnSpPr>
          <p:nvPr/>
        </p:nvCxnSpPr>
        <p:spPr>
          <a:xfrm flipH="1">
            <a:off x="3619500" y="3866972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3"/>
          <p:cNvCxnSpPr>
            <a:stCxn id="4" idx="4"/>
            <a:endCxn id="4" idx="2"/>
          </p:cNvCxnSpPr>
          <p:nvPr/>
        </p:nvCxnSpPr>
        <p:spPr>
          <a:xfrm rot="5400000" flipH="1">
            <a:off x="3276600" y="3866972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0200" y="42098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1.0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8800" y="41336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1.0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0" y="222420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?? 	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00600" y="3074074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?? </a:t>
            </a:r>
          </a:p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6400" y="459087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?? 	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0" y="3600271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?? </a:t>
            </a:r>
          </a:p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11379200" cy="4729164"/>
          </a:xfrm>
        </p:spPr>
        <p:txBody>
          <a:bodyPr/>
          <a:lstStyle/>
          <a:p>
            <a:r>
              <a:rPr lang="en-US" sz="2800" dirty="0"/>
              <a:t>That wasn’t planning, it was learning!</a:t>
            </a:r>
          </a:p>
          <a:p>
            <a:pPr lvl="1"/>
            <a:r>
              <a:rPr lang="en-US" sz="2400" dirty="0"/>
              <a:t>Specifically, reinforcement learning</a:t>
            </a:r>
          </a:p>
          <a:p>
            <a:pPr lvl="1"/>
            <a:r>
              <a:rPr lang="en-US" sz="2400" dirty="0"/>
              <a:t>There was an MDP, but you couldn’t solve it with just computation</a:t>
            </a:r>
          </a:p>
          <a:p>
            <a:pPr lvl="1"/>
            <a:r>
              <a:rPr lang="en-US" sz="2400" dirty="0"/>
              <a:t>You needed to actually act to figure it out</a:t>
            </a:r>
          </a:p>
          <a:p>
            <a:pPr lvl="1"/>
            <a:endParaRPr lang="en-US" sz="2400" dirty="0"/>
          </a:p>
          <a:p>
            <a:r>
              <a:rPr lang="en-US" sz="2800" dirty="0"/>
              <a:t>Important ideas in reinforcement learning that came up</a:t>
            </a:r>
          </a:p>
          <a:p>
            <a:pPr lvl="1"/>
            <a:r>
              <a:rPr lang="en-US" sz="2400" dirty="0"/>
              <a:t>Exploration: you have to try unknown actions to get information</a:t>
            </a:r>
          </a:p>
          <a:p>
            <a:pPr lvl="1"/>
            <a:r>
              <a:rPr lang="en-US" sz="2400" dirty="0"/>
              <a:t>Exploitation: eventually, you have to use what you know</a:t>
            </a:r>
          </a:p>
          <a:p>
            <a:pPr lvl="1"/>
            <a:r>
              <a:rPr lang="en-US" sz="2400" dirty="0"/>
              <a:t>Regret: even if you learn intelligently, you make mistakes</a:t>
            </a:r>
          </a:p>
          <a:p>
            <a:pPr lvl="1"/>
            <a:r>
              <a:rPr lang="en-US" sz="2400" dirty="0"/>
              <a:t>Sampling: because of chance, you have to try things repeatedly</a:t>
            </a:r>
          </a:p>
          <a:p>
            <a:pPr lvl="1"/>
            <a:r>
              <a:rPr lang="en-US" sz="2400" dirty="0"/>
              <a:t>Difficulty: learning can be much harder than solving a known MDP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200" y="1371600"/>
            <a:ext cx="2362200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Reinforcement Learning!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Optimal policy when R(s, a, s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’) = -0.03 for all non-terminals 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MDPs, we want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err="1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Racing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>
                <a:latin typeface="Calibri"/>
                <a:cs typeface="Calibri"/>
              </a:rPr>
              <a:t>Slow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Cool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F2727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Warm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Overheated</a:t>
              </a: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Fast</a:t>
              </a: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Fast</a:t>
              </a: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Slow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Slow</a:t>
              </a: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0.5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0.5 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0.5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0.5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1.0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1.0 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+1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+1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+1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+2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+2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-10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) called a </a:t>
            </a:r>
            <a:r>
              <a:rPr kumimoji="0" lang="en-US" altLang="ja-JP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transition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T(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) = P(s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s,a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R(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 is a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(s, a) is a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3429"/>
            <a:ext cx="3017838" cy="2259698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4345616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preferences should an agent have over reward sequences?</a:t>
            </a:r>
          </a:p>
          <a:p>
            <a:endParaRPr lang="en-US" sz="2800" dirty="0"/>
          </a:p>
          <a:p>
            <a:r>
              <a:rPr lang="en-US" sz="2800" dirty="0"/>
              <a:t>More or less?</a:t>
            </a:r>
          </a:p>
          <a:p>
            <a:endParaRPr lang="en-US" sz="2800" dirty="0"/>
          </a:p>
          <a:p>
            <a:r>
              <a:rPr lang="en-US" sz="2800" dirty="0"/>
              <a:t>Now or later?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[1, 2, 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[2, 3, 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 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[0, 0, 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[1, 0, 0]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 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/>
              <a:t>It’s reasonable to maximize the sum of rewards</a:t>
            </a:r>
          </a:p>
          <a:p>
            <a:r>
              <a:rPr lang="en-US" sz="2800" dirty="0"/>
              <a:t>It’s also reasonable to prefer rewards now to rewards later</a:t>
            </a:r>
          </a:p>
          <a:p>
            <a:r>
              <a:rPr lang="en-US" sz="2800" dirty="0"/>
              <a:t>One solution: values of rewards decay exponentially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r" defTabSz="914400" rtl="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r" defTabSz="914400" rtl="1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r" defTabSz="914400" rtl="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r" defTabSz="914400" rtl="1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r" defTabSz="914400" rtl="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r" defTabSz="914400" rtl="1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Theorem: if we assume </a:t>
            </a:r>
            <a:r>
              <a:rPr lang="en-US" sz="2800" dirty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53048" y="5167176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7600" y="5715000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514600" y="2184808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209800" y="3327888"/>
            <a:ext cx="4398499" cy="4059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r>
              <a:rPr lang="en-US" sz="2800" dirty="0"/>
              <a:t>Given: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Actions: East, West, and Exit (only available in exit states a, e)</a:t>
            </a:r>
          </a:p>
          <a:p>
            <a:pPr lvl="1"/>
            <a:r>
              <a:rPr lang="en-US" sz="2400" dirty="0"/>
              <a:t>Transitions: deterministic</a:t>
            </a:r>
          </a:p>
          <a:p>
            <a:endParaRPr lang="en-US" sz="2800" dirty="0"/>
          </a:p>
          <a:p>
            <a:r>
              <a:rPr lang="en-US" sz="2800" dirty="0"/>
              <a:t>Quiz 1: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2: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0.1,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3: For which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>
                <a:latin typeface="cmmi10"/>
                <a:ea typeface="cmmi10"/>
                <a:cs typeface="cmmi10"/>
              </a:rPr>
              <a:t> </a:t>
            </a:r>
            <a:r>
              <a:rPr lang="en-US" sz="2800" dirty="0"/>
              <a:t>are West and East equally good when in state d?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76600" y="1219200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229600" y="365760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9600" y="4572000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/>
              <a:t>Problem: What if the game lasts forever?  Do we get infinite rewards?</a:t>
            </a:r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 dirty="0"/>
              <a:t>Finite horizon: (similar to depth-limited search)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Gives </a:t>
            </a:r>
            <a:r>
              <a:rPr lang="en-US" sz="2000" dirty="0" err="1"/>
              <a:t>nonstationary</a:t>
            </a:r>
            <a:r>
              <a:rPr lang="en-US" sz="2000" dirty="0"/>
              <a:t> policies (</a:t>
            </a:r>
            <a:r>
              <a:rPr lang="en-US" sz="2000" dirty="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>
                <a:sym typeface="Symbol" charset="0"/>
              </a:rPr>
              <a:t>Discounting: use 0 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000" dirty="0">
                <a:sym typeface="Symbol" charset="0"/>
              </a:rPr>
              <a:t>Smaller  means smaller </a:t>
            </a:r>
            <a:r>
              <a:rPr lang="ja-JP" altLang="en-US" sz="2000" dirty="0">
                <a:sym typeface="Symbol" charset="0"/>
              </a:rPr>
              <a:t>“</a:t>
            </a:r>
            <a:r>
              <a:rPr lang="en-US" altLang="ja-JP" sz="2000" dirty="0">
                <a:sym typeface="Symbol" charset="0"/>
              </a:rPr>
              <a:t>horizon</a:t>
            </a:r>
            <a:r>
              <a:rPr lang="ja-JP" altLang="en-US" sz="2000" dirty="0">
                <a:sym typeface="Symbol" charset="0"/>
              </a:rPr>
              <a:t>”</a:t>
            </a:r>
            <a:r>
              <a:rPr lang="en-US" altLang="ja-JP" sz="2000" dirty="0">
                <a:sym typeface="Symbol" charset="0"/>
              </a:rPr>
              <a:t> – shorter term focus</a:t>
            </a:r>
          </a:p>
          <a:p>
            <a:pPr lvl="8">
              <a:buClr>
                <a:srgbClr val="000000"/>
              </a:buClr>
              <a:defRPr/>
            </a:pPr>
            <a:endParaRPr lang="en-US" sz="800" dirty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sym typeface="Symbol" charset="0"/>
              </a:rPr>
              <a:t>Absorbing state: guarantee that for every policy, a terminal state will eventually be reached (like 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 for racing)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5127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Start state s</a:t>
            </a:r>
            <a:r>
              <a:rPr lang="en-US" baseline="-25000" dirty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Transitions P(</a:t>
            </a:r>
            <a:r>
              <a:rPr lang="en-US" dirty="0" err="1">
                <a:ea typeface="ＭＳ Ｐゴシック" pitchFamily="34" charset="-128"/>
              </a:rPr>
              <a:t>s’</a:t>
            </a:r>
            <a:r>
              <a:rPr lang="en-US" altLang="ja-JP" dirty="0" err="1">
                <a:ea typeface="ＭＳ Ｐゴシック" pitchFamily="34" charset="-128"/>
              </a:rPr>
              <a:t>|s,a</a:t>
            </a:r>
            <a:r>
              <a:rPr lang="en-US" altLang="ja-JP" dirty="0">
                <a:ea typeface="ＭＳ Ｐゴシック" pitchFamily="34" charset="-128"/>
              </a:rPr>
              <a:t>) (or T(</a:t>
            </a:r>
            <a:r>
              <a:rPr lang="en-US" altLang="ja-JP" dirty="0" err="1">
                <a:ea typeface="ＭＳ Ｐゴシック" pitchFamily="34" charset="-128"/>
              </a:rPr>
              <a:t>s,a,s</a:t>
            </a:r>
            <a:r>
              <a:rPr lang="en-US" altLang="ja-JP" dirty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Rewards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 (and discount </a:t>
            </a:r>
            <a:r>
              <a:rPr lang="en-US" altLang="ja-JP" dirty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s,a,s</a:t>
              </a:r>
              <a:r>
                <a:rPr kumimoji="0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  <a:r>
                <a:rPr kumimoji="0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The value (utility)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(s,a,s’) is a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</a:b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 is a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(s, a) is a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[Demo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gridworld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 values (L8D4)]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6" name="Picture 5" descr="Screen Shot 2014-08-10 at 7.3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92" y="1143000"/>
            <a:ext cx="618821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7" name="Picture 6" descr="Screen Shot 2014-08-10 at 7.3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55" y="1143000"/>
            <a:ext cx="6169291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6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1" y="1143000"/>
            <a:ext cx="61783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7" y="1143000"/>
            <a:ext cx="61957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74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48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2" y="1143000"/>
            <a:ext cx="62056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93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6" y="1175632"/>
            <a:ext cx="6161168" cy="56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22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Fundamental operation: compute the (</a:t>
            </a:r>
            <a:r>
              <a:rPr lang="en-US" sz="2800" dirty="0" err="1"/>
              <a:t>expectimax</a:t>
            </a:r>
            <a:r>
              <a:rPr lang="en-US" sz="2800" dirty="0"/>
              <a:t>) value of a state</a:t>
            </a:r>
          </a:p>
          <a:p>
            <a:pPr lvl="1"/>
            <a:r>
              <a:rPr lang="en-US" sz="2400" dirty="0"/>
              <a:t>Expected utility under optimal action</a:t>
            </a:r>
          </a:p>
          <a:p>
            <a:pPr lvl="1"/>
            <a:r>
              <a:rPr lang="en-US" sz="2400" dirty="0"/>
              <a:t>Average sum of (discounted) rewards</a:t>
            </a:r>
          </a:p>
          <a:p>
            <a:pPr lvl="1"/>
            <a:r>
              <a:rPr lang="en-US" sz="2400" dirty="0"/>
              <a:t>This is just what </a:t>
            </a:r>
            <a:r>
              <a:rPr lang="en-US" sz="2400" dirty="0" err="1"/>
              <a:t>expectimax</a:t>
            </a:r>
            <a:r>
              <a:rPr lang="en-US" sz="2400" dirty="0"/>
              <a:t> computed!</a:t>
            </a:r>
          </a:p>
          <a:p>
            <a:pPr lvl="1"/>
            <a:endParaRPr lang="en-US" sz="2400" dirty="0"/>
          </a:p>
          <a:p>
            <a:r>
              <a:rPr lang="en-US" sz="2800" dirty="0"/>
              <a:t>Recursive definition of value:</a:t>
            </a:r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s,a,s</a:t>
              </a:r>
              <a:r>
                <a:rPr kumimoji="0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s</a:t>
              </a:r>
              <a:r>
                <a:rPr kumimoji="0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dirty="0"/>
              <a:t>We’re doing way too much work with </a:t>
            </a:r>
            <a:r>
              <a:rPr lang="en-US" sz="2400" dirty="0" err="1"/>
              <a:t>expectimax</a:t>
            </a:r>
            <a:r>
              <a:rPr lang="en-US" sz="2400" dirty="0"/>
              <a:t>!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States are repeated </a:t>
            </a:r>
          </a:p>
          <a:p>
            <a:pPr lvl="1"/>
            <a:r>
              <a:rPr lang="en-US" sz="2000" dirty="0"/>
              <a:t>Idea: Only compute needed quantities once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Tree goes on forever</a:t>
            </a:r>
          </a:p>
          <a:p>
            <a:pPr lvl="1"/>
            <a:r>
              <a:rPr lang="en-US" sz="2000" dirty="0"/>
              <a:t>Idea: Do a depth-limited computation, but with increasing depths until change is small</a:t>
            </a:r>
          </a:p>
          <a:p>
            <a:pPr lvl="1"/>
            <a:r>
              <a:rPr lang="en-US" sz="2000" dirty="0"/>
              <a:t>Note: deep parts of the tree eventually don’t matter if </a:t>
            </a:r>
            <a:r>
              <a:rPr lang="el-GR" sz="200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/>
              <a:t> &lt; 1</a:t>
            </a:r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Time-Limited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/>
              <a:t>Key idea: time-limited values</a:t>
            </a:r>
          </a:p>
          <a:p>
            <a:pPr lvl="4"/>
            <a:endParaRPr lang="en-US" sz="1200" dirty="0"/>
          </a:p>
          <a:p>
            <a:r>
              <a:rPr lang="en-US" sz="2400" dirty="0"/>
              <a:t>Define </a:t>
            </a:r>
            <a:r>
              <a:rPr lang="en-US" sz="2400" dirty="0" err="1"/>
              <a:t>V</a:t>
            </a:r>
            <a:r>
              <a:rPr lang="en-US" sz="2400" baseline="-25000" dirty="0" err="1"/>
              <a:t>k</a:t>
            </a:r>
            <a:r>
              <a:rPr lang="en-US" sz="2400" dirty="0"/>
              <a:t>(s) to be the optimal value of s if the game ends in k more time steps</a:t>
            </a:r>
          </a:p>
          <a:p>
            <a:pPr lvl="1"/>
            <a:r>
              <a:rPr lang="en-US" sz="2000" dirty="0"/>
              <a:t>Equivalently, it’s what a depth-k </a:t>
            </a:r>
            <a:r>
              <a:rPr lang="en-US" sz="2000" dirty="0" err="1"/>
              <a:t>expectimax</a:t>
            </a:r>
            <a:r>
              <a:rPr lang="en-US" sz="2000" dirty="0"/>
              <a:t> would give from s</a:t>
            </a:r>
          </a:p>
          <a:p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[Demo – time-limited values (L8D6)]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544224"/>
            <a:ext cx="7510462" cy="401809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12395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Markov Decision Processes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Instructors: Dan Klein and Pieter Abbeel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University of California, Berkeley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ai.berkeley.edu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72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80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02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29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25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93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80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46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3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2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27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09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21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Time-Limited Values</a:t>
            </a:r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Start with V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Given vector of </a:t>
            </a:r>
            <a:r>
              <a:rPr lang="en-US" sz="2400" dirty="0" err="1">
                <a:ea typeface="ＭＳ Ｐゴシック" pitchFamily="34" charset="-128"/>
              </a:rPr>
              <a:t>V</a:t>
            </a:r>
            <a:r>
              <a:rPr lang="en-US" sz="2400" baseline="-25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(s) values, do one ply of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V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k+1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s,a,s</a:t>
              </a:r>
              <a:r>
                <a:rPr kumimoji="0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V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k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(s’</a:t>
              </a:r>
              <a:r>
                <a: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2             1             0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3.5          2.5          0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Convergence*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dirty="0">
                <a:latin typeface="Calibri"/>
                <a:cs typeface="Calibri"/>
              </a:rPr>
              <a:t>How do we know the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 holds the actual </a:t>
            </a:r>
            <a:r>
              <a:rPr lang="en-US" sz="2000" dirty="0" err="1">
                <a:latin typeface="Calibri"/>
                <a:cs typeface="Calibri"/>
              </a:rPr>
              <a:t>untruncated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Sketch: For any state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can be viewed as depth k+1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has actual rewards while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>
                <a:latin typeface="Calibri"/>
                <a:cs typeface="Calibri"/>
              </a:rPr>
              <a:t>MAX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is at worst R</a:t>
            </a:r>
            <a:r>
              <a:rPr lang="en-US" sz="1800" baseline="-25000" dirty="0">
                <a:latin typeface="Calibri"/>
                <a:cs typeface="Calibri"/>
              </a:rPr>
              <a:t>MIN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But everything is discounted by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are at most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max|R</a:t>
            </a:r>
            <a:r>
              <a:rPr lang="en-US" sz="1800" dirty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as k increases, the values converge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1E661-EB02-CE93-387E-5C8E47A46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1E49D5B5-3224-B2FD-F49F-A0DD0D81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>
            <a:extLst>
              <a:ext uri="{FF2B5EF4-FFF2-40B4-BE49-F238E27FC236}">
                <a16:creationId xmlns:a16="http://schemas.microsoft.com/office/drawing/2014/main" id="{3376CFED-4664-3868-CCAA-A8634DAB3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>
            <a:extLst>
              <a:ext uri="{FF2B5EF4-FFF2-40B4-BE49-F238E27FC236}">
                <a16:creationId xmlns:a16="http://schemas.microsoft.com/office/drawing/2014/main" id="{42520CDD-B196-C017-869C-60E69BBF6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A maze-like problem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The agent lives in a grid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Walls block the agent’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s path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Noisy movement: 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actions do not always go as planned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80% of the time, the action North takes the agent North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(if there is no wall there)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10% of the time, North takes the agent West; 10% East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If there is a wall in the direction the agent would have been taken, the agent stays put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The agent receives rewards each time step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Small 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“living” reward each step (can be negative)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Big rewards come at the end (good or bad)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Goal: maximize sum of rewards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7300A3-0AAA-F730-8319-878DD0DA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5A3FBE0D-E414-3974-7630-23CB9426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4C28175-3B81-958D-480E-46DB68DEF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09AA71DA-65E7-42AF-F904-00B97085A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>
            <a:extLst>
              <a:ext uri="{FF2B5EF4-FFF2-40B4-BE49-F238E27FC236}">
                <a16:creationId xmlns:a16="http://schemas.microsoft.com/office/drawing/2014/main" id="{8FC0D7BA-B20D-79B2-97D8-1801D75CE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428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A maze-like problem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The agent lives in a grid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Walls block the agent’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s path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Noisy movement: 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actions do not always go as planned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80% of the time, the action North takes the agent North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(if there is no wall there)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10% of the time, North takes the agent West; 10% East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If there is a wall in the direction the agent would have been taken, the agent stays put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The agent receives rewards each time step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Small 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“living” reward each step (can be negative)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Big rewards come at the end (good or bad)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MDPs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States 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Actions A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Transitions P(</a:t>
            </a:r>
            <a:r>
              <a:rPr lang="en-US" sz="2400" dirty="0" err="1"/>
              <a:t>s’|s,a</a:t>
            </a:r>
            <a:r>
              <a:rPr lang="en-US" sz="2400" dirty="0"/>
              <a:t>) (or T(</a:t>
            </a:r>
            <a:r>
              <a:rPr lang="en-US" sz="2400" dirty="0" err="1"/>
              <a:t>s,a,s</a:t>
            </a:r>
            <a:r>
              <a:rPr lang="en-US" sz="2400" dirty="0"/>
              <a:t>’))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Rewards R(</a:t>
            </a:r>
            <a:r>
              <a:rPr lang="en-US" sz="2400" dirty="0" err="1"/>
              <a:t>s,a,s</a:t>
            </a:r>
            <a:r>
              <a:rPr lang="en-US" sz="2400" dirty="0"/>
              <a:t>’) (and discount </a:t>
            </a:r>
            <a:r>
              <a:rPr lang="en-US" sz="2400" dirty="0">
                <a:sym typeface="Symbol" pitchFamily="18" charset="2"/>
              </a:rPr>
              <a:t>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Start state s</a:t>
            </a:r>
            <a:r>
              <a:rPr lang="en-US" sz="2400" baseline="-25000" dirty="0"/>
              <a:t>0</a:t>
            </a:r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>
              <a:lnSpc>
                <a:spcPct val="80000"/>
              </a:lnSpc>
            </a:pPr>
            <a:r>
              <a:rPr lang="en-US" sz="2800" dirty="0"/>
              <a:t>Quantities: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Policy = map of states to actions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Utility = sum of discounted rewards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Values = expected future utility from a state (max node)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Q-Values = expected future utility from a q-state (chance node)</a:t>
            </a:r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 lvl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25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2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3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1430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</a:rPr>
              <a:t>(s,a,s’) is a </a:t>
            </a:r>
            <a:br>
              <a:rPr lang="en-US" sz="2000">
                <a:solidFill>
                  <a:srgbClr val="C00000"/>
                </a:solidFill>
              </a:rPr>
            </a:br>
            <a:r>
              <a:rPr lang="en-US" sz="2000" i="1">
                <a:solidFill>
                  <a:srgbClr val="C00000"/>
                </a:solidFill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</a:rPr>
              <a:t>s is a </a:t>
            </a:r>
            <a:r>
              <a:rPr lang="en-US" sz="2000" i="1">
                <a:solidFill>
                  <a:srgbClr val="0000FF"/>
                </a:solidFill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values (L9D1)]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Gridworld</a:t>
            </a:r>
            <a:r>
              <a:rPr lang="en-US" dirty="0"/>
              <a:t> Values V*</a:t>
            </a:r>
          </a:p>
        </p:txBody>
      </p:sp>
      <p:pic>
        <p:nvPicPr>
          <p:cNvPr id="3" name="Picture 2" descr="Screen Shot 2014-08-11 at 12.15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35" y="1083733"/>
            <a:ext cx="628653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608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Gridworld</a:t>
            </a:r>
            <a:r>
              <a:rPr lang="en-US" dirty="0"/>
              <a:t>: Q*</a:t>
            </a:r>
          </a:p>
        </p:txBody>
      </p:sp>
      <p:pic>
        <p:nvPicPr>
          <p:cNvPr id="3" name="Picture 2" descr="Screen Shot 2014-08-11 at 12.16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424" y="1143000"/>
            <a:ext cx="6245153" cy="574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73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Bellman Equations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75" y="1219677"/>
            <a:ext cx="8551863" cy="514254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871850" y="205740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How to be optimal: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    Step 1: Take correct first action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    Step 2: Keep being optimal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The Bellman Equations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6106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Definition of 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“optimal utility” via </a:t>
            </a:r>
            <a:r>
              <a:rPr lang="en-US" altLang="ja-JP" sz="28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 recurrence gives a simple one-step </a:t>
            </a:r>
            <a:r>
              <a:rPr lang="en-US" altLang="ja-JP" sz="2800" dirty="0" err="1">
                <a:latin typeface="Calibri"/>
                <a:ea typeface="ＭＳ Ｐゴシック" pitchFamily="34" charset="-128"/>
                <a:cs typeface="Calibri"/>
              </a:rPr>
              <a:t>lookahead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 relationship amongst optimal utility values</a:t>
            </a: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These are the Bellman equations, and they characterize optimal values in a way we’ll use over and over</a:t>
            </a:r>
            <a:endParaRPr lang="en-US" sz="1400" dirty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buFont typeface="Wingdings" pitchFamily="2" charset="2"/>
              <a:buNone/>
            </a:pP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  <a:endParaRPr lang="en-US" sz="28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endParaRPr lang="en-US" sz="28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pic>
        <p:nvPicPr>
          <p:cNvPr id="47" name="Picture 4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95247" y="2971800"/>
            <a:ext cx="3076881" cy="405209"/>
          </a:xfrm>
          <a:prstGeom prst="rect">
            <a:avLst/>
          </a:prstGeom>
          <a:noFill/>
          <a:ln/>
          <a:effectLst/>
        </p:spPr>
      </p:pic>
      <p:pic>
        <p:nvPicPr>
          <p:cNvPr id="46" name="Picture 4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295243" y="43561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301873" y="36147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610600" y="1371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Bellman equations </a:t>
            </a:r>
            <a:r>
              <a:rPr lang="en-US" sz="28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characterize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the optimal values: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Value iteration </a:t>
            </a:r>
            <a:r>
              <a:rPr lang="en-US" sz="28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computes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them: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Value iteration is just a fixed point solution method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… though the </a:t>
            </a:r>
            <a:r>
              <a:rPr lang="en-US" sz="2000" dirty="0" err="1">
                <a:latin typeface="Calibri"/>
                <a:ea typeface="ＭＳ Ｐゴシック" pitchFamily="34" charset="-128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ea typeface="ＭＳ Ｐゴシック" pitchFamily="34" charset="-128"/>
                <a:cs typeface="Calibri"/>
              </a:rPr>
              <a:t>k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vectors are also interpretable as time-limited values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1600" y="43434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9220200" y="1524000"/>
            <a:ext cx="2209800" cy="2427288"/>
            <a:chOff x="2400" y="1209"/>
            <a:chExt cx="1392" cy="1529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4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2976" y="1209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688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V(s’</a:t>
              </a:r>
              <a:r>
                <a:rPr lang="en-US" altLang="ja-JP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0386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95243" y="2286000"/>
            <a:ext cx="6950388" cy="69080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DD53F-A22D-E5FA-196D-D9948DF72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9DE22722-389C-34B6-8283-D78E97ECB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>
            <a:extLst>
              <a:ext uri="{FF2B5EF4-FFF2-40B4-BE49-F238E27FC236}">
                <a16:creationId xmlns:a16="http://schemas.microsoft.com/office/drawing/2014/main" id="{3C66BB75-F7A4-BCD9-1FBB-B3307DB67E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Start with V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Given vector of </a:t>
            </a:r>
            <a:r>
              <a:rPr lang="en-US" sz="2400" dirty="0" err="1">
                <a:ea typeface="ＭＳ Ｐゴシック" pitchFamily="34" charset="-128"/>
              </a:rPr>
              <a:t>V</a:t>
            </a:r>
            <a:r>
              <a:rPr lang="en-US" sz="2400" baseline="-25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(s) values, do one ply of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>
            <a:extLst>
              <a:ext uri="{FF2B5EF4-FFF2-40B4-BE49-F238E27FC236}">
                <a16:creationId xmlns:a16="http://schemas.microsoft.com/office/drawing/2014/main" id="{B7DE3A6F-8383-869E-7183-FDF5D05C4A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>
            <a:extLst>
              <a:ext uri="{FF2B5EF4-FFF2-40B4-BE49-F238E27FC236}">
                <a16:creationId xmlns:a16="http://schemas.microsoft.com/office/drawing/2014/main" id="{6BC38CF7-43CB-94AB-6628-E3763AD159CB}"/>
              </a:ext>
            </a:extLst>
          </p:cNvPr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>
              <a:extLst>
                <a:ext uri="{FF2B5EF4-FFF2-40B4-BE49-F238E27FC236}">
                  <a16:creationId xmlns:a16="http://schemas.microsoft.com/office/drawing/2014/main" id="{2AF392AA-EEB8-8149-8DE3-C285C422D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2E2DCCA2-BA3F-5189-ACB5-CFBD503987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>
                <a:extLst>
                  <a:ext uri="{FF2B5EF4-FFF2-40B4-BE49-F238E27FC236}">
                    <a16:creationId xmlns:a16="http://schemas.microsoft.com/office/drawing/2014/main" id="{2F370011-84AA-4850-334F-B4EC9198D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4" name="Line 14">
                <a:extLst>
                  <a:ext uri="{FF2B5EF4-FFF2-40B4-BE49-F238E27FC236}">
                    <a16:creationId xmlns:a16="http://schemas.microsoft.com/office/drawing/2014/main" id="{48F4BB6D-DBB5-D143-75E9-7AAE050EC6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5" name="Line 15">
                <a:extLst>
                  <a:ext uri="{FF2B5EF4-FFF2-40B4-BE49-F238E27FC236}">
                    <a16:creationId xmlns:a16="http://schemas.microsoft.com/office/drawing/2014/main" id="{D6A2753A-350C-8A34-46E7-20D547C07E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6" name="Line 16">
                <a:extLst>
                  <a:ext uri="{FF2B5EF4-FFF2-40B4-BE49-F238E27FC236}">
                    <a16:creationId xmlns:a16="http://schemas.microsoft.com/office/drawing/2014/main" id="{563221D6-338C-2D17-F643-CC10D684F4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11" name="Oval 17">
              <a:extLst>
                <a:ext uri="{FF2B5EF4-FFF2-40B4-BE49-F238E27FC236}">
                  <a16:creationId xmlns:a16="http://schemas.microsoft.com/office/drawing/2014/main" id="{2FE8EE85-FF7B-26CA-8909-1ECF2FCB5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7F7CE99E-B3D6-5947-03D0-84DC01DF12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>
                <a:extLst>
                  <a:ext uri="{FF2B5EF4-FFF2-40B4-BE49-F238E27FC236}">
                    <a16:creationId xmlns:a16="http://schemas.microsoft.com/office/drawing/2014/main" id="{1B69CDC2-38F9-4993-9532-11F0BF630A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75F14958-32C9-A162-7427-B40C6877BA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27A0D2E3-A2DC-2DD6-4C7B-64FD566161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2" name="Line 22">
                <a:extLst>
                  <a:ext uri="{FF2B5EF4-FFF2-40B4-BE49-F238E27FC236}">
                    <a16:creationId xmlns:a16="http://schemas.microsoft.com/office/drawing/2014/main" id="{75292079-7D49-9910-80B2-AA6F768EB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13" name="Text Box 23">
              <a:extLst>
                <a:ext uri="{FF2B5EF4-FFF2-40B4-BE49-F238E27FC236}">
                  <a16:creationId xmlns:a16="http://schemas.microsoft.com/office/drawing/2014/main" id="{3CF66782-4C59-3245-2722-E1D81AB20E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a</a:t>
              </a:r>
            </a:p>
          </p:txBody>
        </p:sp>
        <p:sp>
          <p:nvSpPr>
            <p:cNvPr id="14" name="Text Box 24">
              <a:extLst>
                <a:ext uri="{FF2B5EF4-FFF2-40B4-BE49-F238E27FC236}">
                  <a16:creationId xmlns:a16="http://schemas.microsoft.com/office/drawing/2014/main" id="{D31CDA1B-1263-138F-B8A9-04AE15539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V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k+1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(s)</a:t>
              </a:r>
            </a:p>
          </p:txBody>
        </p:sp>
        <p:sp>
          <p:nvSpPr>
            <p:cNvPr id="15" name="Text Box 25">
              <a:extLst>
                <a:ext uri="{FF2B5EF4-FFF2-40B4-BE49-F238E27FC236}">
                  <a16:creationId xmlns:a16="http://schemas.microsoft.com/office/drawing/2014/main" id="{2EB3BB37-7E94-27BB-B632-19B9BD0400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s, a</a:t>
              </a:r>
            </a:p>
          </p:txBody>
        </p:sp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5442DF96-B982-7784-C6BA-A19735023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s,a,s</a:t>
              </a:r>
              <a:r>
                <a:rPr kumimoji="0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18" name="Text Box 28">
              <a:extLst>
                <a:ext uri="{FF2B5EF4-FFF2-40B4-BE49-F238E27FC236}">
                  <a16:creationId xmlns:a16="http://schemas.microsoft.com/office/drawing/2014/main" id="{66E70858-752C-2D1E-25FE-8BCB6F552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V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k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(s’</a:t>
              </a:r>
              <a:r>
                <a: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9DE65DAF-CFD4-70B0-7BCF-87D59B8F6354}"/>
              </a:ext>
            </a:extLst>
          </p:cNvPr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86688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Convergence*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dirty="0">
                <a:latin typeface="Calibri"/>
                <a:cs typeface="Calibri"/>
              </a:rPr>
              <a:t>How do we know the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 holds the actual </a:t>
            </a:r>
            <a:r>
              <a:rPr lang="en-US" sz="2000" dirty="0" err="1">
                <a:latin typeface="Calibri"/>
                <a:cs typeface="Calibri"/>
              </a:rPr>
              <a:t>untruncated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Sketch: For any state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can be viewed as depth k+1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has actual rewards while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>
                <a:latin typeface="Calibri"/>
                <a:cs typeface="Calibri"/>
              </a:rPr>
              <a:t>MAX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is at worst R</a:t>
            </a:r>
            <a:r>
              <a:rPr lang="en-US" sz="1800" baseline="-25000" dirty="0">
                <a:latin typeface="Calibri"/>
                <a:cs typeface="Calibri"/>
              </a:rPr>
              <a:t>MIN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But everything is discounted by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are at most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max|R</a:t>
            </a:r>
            <a:r>
              <a:rPr lang="en-US" sz="1800" dirty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as k increases, the values converge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7966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Methods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219756"/>
            <a:ext cx="7608888" cy="53328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3588" y="1476848"/>
            <a:ext cx="5764212" cy="48519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Fixed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75235"/>
            <a:ext cx="11379200" cy="1782765"/>
          </a:xfrm>
        </p:spPr>
        <p:txBody>
          <a:bodyPr/>
          <a:lstStyle/>
          <a:p>
            <a:r>
              <a:rPr lang="en-US" sz="2400" dirty="0" err="1">
                <a:latin typeface="Calibri"/>
                <a:cs typeface="Calibri"/>
              </a:rPr>
              <a:t>Expectimax</a:t>
            </a:r>
            <a:r>
              <a:rPr lang="en-US" sz="2400" dirty="0">
                <a:latin typeface="Calibri"/>
                <a:cs typeface="Calibri"/>
              </a:rPr>
              <a:t> trees max over all actions to compute the optimal values</a:t>
            </a:r>
          </a:p>
          <a:p>
            <a:pPr lvl="5"/>
            <a:endParaRPr lang="en-US" sz="8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If we fixed some policy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(s</a:t>
            </a:r>
            <a:r>
              <a:rPr lang="en-US" sz="2400" dirty="0">
                <a:latin typeface="Calibri"/>
                <a:cs typeface="Calibri"/>
              </a:rPr>
              <a:t>), then the tree would be simpler – only one action per state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… though the tree’s value would depend on which policy we fixed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57400" y="1893614"/>
            <a:ext cx="3048000" cy="2754586"/>
            <a:chOff x="2400" y="1401"/>
            <a:chExt cx="1392" cy="1258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3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7239438" y="1893614"/>
            <a:ext cx="2590362" cy="2754586"/>
            <a:chOff x="2400" y="1401"/>
            <a:chExt cx="1183" cy="1258"/>
          </a:xfrm>
        </p:grpSpPr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6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7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3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4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7526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Do the optimal action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294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Do what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latin typeface="Calibri"/>
                <a:cs typeface="Calibri"/>
              </a:rPr>
              <a:t> says to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Utilities for a Fixed Policy</a:t>
            </a:r>
          </a:p>
        </p:txBody>
      </p:sp>
      <p:sp>
        <p:nvSpPr>
          <p:cNvPr id="1727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Another basic operation: compute the utility of a state s under a fixed (generally non-optimal) policy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Define the utility of a state s, under a fixed policy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latin typeface="Calibri"/>
                <a:cs typeface="Calibri"/>
              </a:rPr>
              <a:t>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V</a:t>
            </a:r>
            <a:r>
              <a:rPr lang="en-US" sz="2000" baseline="300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000" dirty="0">
                <a:latin typeface="Calibri"/>
                <a:cs typeface="Calibri"/>
              </a:rPr>
              <a:t>(s) = expected total discounted rewards starting in s and following </a:t>
            </a:r>
            <a:r>
              <a:rPr lang="en-US" sz="2000" dirty="0">
                <a:latin typeface="Calibri"/>
                <a:cs typeface="Calibri"/>
                <a:sym typeface="Symbol" pitchFamily="18" charset="2"/>
              </a:rPr>
              <a:t></a:t>
            </a:r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Recursive relation (one-step look-ahead / Bellman equation):</a:t>
            </a:r>
          </a:p>
        </p:txBody>
      </p:sp>
      <p:pic>
        <p:nvPicPr>
          <p:cNvPr id="61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158868" y="4800600"/>
            <a:ext cx="7070738" cy="645824"/>
          </a:xfrm>
          <a:prstGeom prst="rect">
            <a:avLst/>
          </a:prstGeom>
          <a:noFill/>
          <a:ln/>
          <a:effectLst/>
        </p:spPr>
      </p:pic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068238" y="1600200"/>
            <a:ext cx="2590362" cy="2754586"/>
            <a:chOff x="2400" y="1401"/>
            <a:chExt cx="1183" cy="1258"/>
          </a:xfrm>
        </p:grpSpPr>
        <p:sp>
          <p:nvSpPr>
            <p:cNvPr id="4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8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5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5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5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6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51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4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5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8427" y="1219200"/>
            <a:ext cx="4592932" cy="4562475"/>
          </a:xfrm>
          <a:prstGeom prst="rect">
            <a:avLst/>
          </a:prstGeom>
          <a:noFill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23" y="1219200"/>
            <a:ext cx="4647754" cy="4562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28800" y="1828800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62750" y="1828800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t="8813" r="71526" b="32430"/>
          <a:stretch/>
        </p:blipFill>
        <p:spPr bwMode="auto">
          <a:xfrm>
            <a:off x="7262750" y="1828800"/>
            <a:ext cx="3068664" cy="402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271" r="67839" b="25876"/>
          <a:stretch/>
        </p:blipFill>
        <p:spPr bwMode="auto">
          <a:xfrm>
            <a:off x="1858254" y="1852550"/>
            <a:ext cx="3006671" cy="396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Policy Evaluation</a:t>
            </a:r>
          </a:p>
        </p:txBody>
      </p:sp>
      <p:sp>
        <p:nvSpPr>
          <p:cNvPr id="1728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How do we calculate the V’s for a fixed policy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latin typeface="Calibri"/>
                <a:cs typeface="Calibri"/>
              </a:rPr>
              <a:t>?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Idea 1: Turn recursive Bellman equations into updates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	(like value iteration)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36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36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Efficiency: O(S</a:t>
            </a:r>
            <a:r>
              <a:rPr lang="en-US" sz="2400" baseline="30000" dirty="0"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 per iteration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Idea 2: Without the maxes, the Bellman equations are just a linear system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Solve with </a:t>
            </a:r>
            <a:r>
              <a:rPr lang="en-US" sz="2000" dirty="0" err="1">
                <a:latin typeface="Calibri"/>
                <a:cs typeface="Calibri"/>
              </a:rPr>
              <a:t>Matlab</a:t>
            </a:r>
            <a:r>
              <a:rPr lang="en-US" sz="2000" dirty="0">
                <a:latin typeface="Calibri"/>
                <a:cs typeface="Calibri"/>
              </a:rPr>
              <a:t> (or your favorite linear system solver)</a:t>
            </a: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00125" y="392613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30016" y="331653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0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Extraction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7998" y="1295950"/>
            <a:ext cx="6660802" cy="52328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Actions from Values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Let’s imagine we have the optimal values V*(s)</a:t>
            </a:r>
          </a:p>
          <a:p>
            <a:pPr marL="342882" lvl="1" indent="-342882">
              <a:buClr>
                <a:schemeClr val="accent2"/>
              </a:buClr>
            </a:pPr>
            <a:endParaRPr lang="en-US" sz="2000" dirty="0"/>
          </a:p>
          <a:p>
            <a:r>
              <a:rPr lang="en-US" sz="2800" dirty="0"/>
              <a:t>How should we act?</a:t>
            </a:r>
          </a:p>
          <a:p>
            <a:pPr lvl="1"/>
            <a:r>
              <a:rPr lang="en-US" sz="2400" dirty="0"/>
              <a:t>It’s not obvious!</a:t>
            </a:r>
          </a:p>
          <a:p>
            <a:pPr lvl="1"/>
            <a:endParaRPr lang="en-US" sz="2000" dirty="0"/>
          </a:p>
          <a:p>
            <a:r>
              <a:rPr lang="en-US" sz="2800" dirty="0"/>
              <a:t>We need to do a mini-</a:t>
            </a:r>
            <a:r>
              <a:rPr lang="en-US" sz="2800" dirty="0" err="1"/>
              <a:t>expectimax</a:t>
            </a:r>
            <a:r>
              <a:rPr lang="en-US" sz="2800" dirty="0"/>
              <a:t> (one step)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policy extraction</a:t>
            </a:r>
            <a:r>
              <a:rPr lang="en-US" sz="2800" dirty="0"/>
              <a:t>, since it gets the policy implied by the values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828003" y="4648200"/>
            <a:ext cx="6392197" cy="685800"/>
          </a:xfrm>
          <a:prstGeom prst="rect">
            <a:avLst/>
          </a:prstGeom>
          <a:noFill/>
          <a:ln/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t="22147" r="62711" b="41695"/>
          <a:stretch/>
        </p:blipFill>
        <p:spPr bwMode="auto">
          <a:xfrm>
            <a:off x="7934801" y="1295400"/>
            <a:ext cx="3647599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432955" y="4683368"/>
            <a:ext cx="1195552" cy="33475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Actions from Q-Values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Let’s imagine we have the optimal q-values:</a:t>
            </a:r>
          </a:p>
          <a:p>
            <a:endParaRPr lang="en-US" sz="2800" dirty="0"/>
          </a:p>
          <a:p>
            <a:r>
              <a:rPr lang="en-US" sz="2800" dirty="0"/>
              <a:t>How should we act?</a:t>
            </a:r>
          </a:p>
          <a:p>
            <a:pPr lvl="1"/>
            <a:r>
              <a:rPr lang="en-US" sz="2400" dirty="0"/>
              <a:t>Completely trivial to decide!</a:t>
            </a:r>
          </a:p>
          <a:p>
            <a:endParaRPr lang="en-US" sz="28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Important lesson: actions are easier to select from q-values than values!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051" r="58223" b="36486"/>
          <a:stretch/>
        </p:blipFill>
        <p:spPr bwMode="auto">
          <a:xfrm>
            <a:off x="7391401" y="1292469"/>
            <a:ext cx="4557346" cy="3456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199872" y="3781300"/>
            <a:ext cx="2438928" cy="478221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813955" y="3768968"/>
            <a:ext cx="1195552" cy="33475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2862" y="1448320"/>
            <a:ext cx="7018338" cy="45995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Sometimes just R(s) or R(s</a:t>
            </a:r>
            <a:r>
              <a:rPr lang="en-US" altLang="ja-JP" sz="1800" dirty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Maybe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One way to solve them is with </a:t>
            </a:r>
            <a:r>
              <a:rPr lang="en-US" sz="2000" dirty="0" err="1">
                <a:ea typeface="ＭＳ Ｐゴシック" pitchFamily="34" charset="-128"/>
              </a:rPr>
              <a:t>expectimax</a:t>
            </a:r>
            <a:r>
              <a:rPr lang="en-US" sz="2000" dirty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We’</a:t>
            </a:r>
            <a:r>
              <a:rPr lang="en-US" altLang="ja-JP" sz="2000" dirty="0">
                <a:ea typeface="ＭＳ Ｐゴシック" pitchFamily="34" charset="-128"/>
              </a:rPr>
              <a:t>ll have a new tool soon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[Demo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gridworld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 manual intro (L8D1)]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Value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Value iteration repeats the Bellman updates: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1: It’s slow – O(S</a:t>
            </a:r>
            <a:r>
              <a:rPr lang="en-US" sz="2800" baseline="30000" dirty="0">
                <a:latin typeface="Calibri"/>
                <a:cs typeface="Calibri"/>
              </a:rPr>
              <a:t>2</a:t>
            </a:r>
            <a:r>
              <a:rPr lang="en-US" sz="2800" dirty="0">
                <a:latin typeface="Calibri"/>
                <a:cs typeface="Calibri"/>
              </a:rPr>
              <a:t>A) per iteration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2: The “max” at each state rarely changes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3: The policy often converges long before the values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5" name="Picture 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66801" y="2362200"/>
            <a:ext cx="6629400" cy="630314"/>
          </a:xfrm>
          <a:prstGeom prst="rect">
            <a:avLst/>
          </a:prstGeom>
          <a:noFill/>
          <a:ln/>
          <a:effectLst/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8534400" y="1447800"/>
            <a:ext cx="3048000" cy="2754586"/>
            <a:chOff x="2400" y="1401"/>
            <a:chExt cx="1392" cy="1258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9067800" y="6411913"/>
            <a:ext cx="304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[Demo: value iteration (L9D2)]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598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041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611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1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91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499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127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994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Gridworld</a:t>
            </a:r>
            <a:r>
              <a:rPr lang="en-US" dirty="0"/>
              <a:t> Manual Intro</a:t>
            </a:r>
          </a:p>
        </p:txBody>
      </p:sp>
      <p:pic>
        <p:nvPicPr>
          <p:cNvPr id="4" name="Gridworld Manual 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779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825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223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502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71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sp>
        <p:nvSpPr>
          <p:cNvPr id="176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Alternative approach for optimal values:</a:t>
            </a:r>
          </a:p>
          <a:p>
            <a:pPr lvl="1"/>
            <a:r>
              <a:rPr lang="en-US" sz="2400" dirty="0">
                <a:solidFill>
                  <a:srgbClr val="CC0000"/>
                </a:solidFill>
              </a:rPr>
              <a:t>Step 1: Policy evaluation: </a:t>
            </a:r>
            <a:r>
              <a:rPr lang="en-US" sz="2400" dirty="0"/>
              <a:t>calculate utilities for some fixed policy (not optimal utilities!) until convergence</a:t>
            </a:r>
          </a:p>
          <a:p>
            <a:pPr lvl="1"/>
            <a:r>
              <a:rPr lang="en-US" sz="2400" dirty="0">
                <a:solidFill>
                  <a:srgbClr val="CC0000"/>
                </a:solidFill>
              </a:rPr>
              <a:t>Step 2: Policy improvement: </a:t>
            </a:r>
            <a:r>
              <a:rPr lang="en-US" sz="2400" dirty="0"/>
              <a:t>update policy using one-step look-ahead with resulting converged (but not optimal!) utilities as future values</a:t>
            </a:r>
          </a:p>
          <a:p>
            <a:pPr lvl="1"/>
            <a:r>
              <a:rPr lang="en-US" sz="2400" dirty="0"/>
              <a:t>Repeat steps until policy converges</a:t>
            </a:r>
          </a:p>
          <a:p>
            <a:pPr lvl="1"/>
            <a:endParaRPr lang="en-US" sz="2400" dirty="0"/>
          </a:p>
          <a:p>
            <a:r>
              <a:rPr lang="en-US" sz="2800" dirty="0"/>
              <a:t>This is </a:t>
            </a:r>
            <a:r>
              <a:rPr lang="en-US" sz="2800" dirty="0">
                <a:solidFill>
                  <a:srgbClr val="CC0000"/>
                </a:solidFill>
              </a:rPr>
              <a:t>policy iteration</a:t>
            </a:r>
          </a:p>
          <a:p>
            <a:pPr lvl="1"/>
            <a:r>
              <a:rPr lang="en-US" sz="2400" dirty="0"/>
              <a:t>It’s still optimal!</a:t>
            </a:r>
          </a:p>
          <a:p>
            <a:pPr lvl="1"/>
            <a:r>
              <a:rPr lang="en-US" sz="2400" dirty="0"/>
              <a:t>Can converge (much) faster under some conditions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Iteration</a:t>
            </a:r>
          </a:p>
        </p:txBody>
      </p:sp>
      <p:sp>
        <p:nvSpPr>
          <p:cNvPr id="176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US" sz="1200" dirty="0"/>
          </a:p>
          <a:p>
            <a:r>
              <a:rPr lang="en-US" sz="2400" dirty="0"/>
              <a:t>Evaluation: For fixed current policy </a:t>
            </a:r>
            <a:r>
              <a:rPr lang="en-US" sz="2400" dirty="0">
                <a:sym typeface="Symbol" pitchFamily="18" charset="2"/>
              </a:rPr>
              <a:t>, find values with policy evaluation:</a:t>
            </a:r>
          </a:p>
          <a:p>
            <a:pPr lvl="1"/>
            <a:r>
              <a:rPr lang="en-US" sz="2000" dirty="0">
                <a:sym typeface="Symbol" pitchFamily="18" charset="2"/>
              </a:rPr>
              <a:t>Iterate until values converge:</a:t>
            </a:r>
          </a:p>
          <a:p>
            <a:endParaRPr lang="en-US" sz="2400" dirty="0">
              <a:sym typeface="Symbol" pitchFamily="18" charset="2"/>
            </a:endParaRPr>
          </a:p>
          <a:p>
            <a:endParaRPr lang="en-US" sz="2400" dirty="0">
              <a:sym typeface="Symbol" pitchFamily="18" charset="2"/>
            </a:endParaRPr>
          </a:p>
          <a:p>
            <a:endParaRPr lang="en-US" sz="2400" dirty="0">
              <a:sym typeface="Symbol" pitchFamily="18" charset="2"/>
            </a:endParaRPr>
          </a:p>
          <a:p>
            <a:r>
              <a:rPr lang="en-US" sz="2400" dirty="0"/>
              <a:t>Improvement: For fixed values, get a better policy using policy extraction</a:t>
            </a:r>
          </a:p>
          <a:p>
            <a:pPr lvl="1"/>
            <a:r>
              <a:rPr lang="en-US" sz="2000" dirty="0"/>
              <a:t>One-step look-ahead:</a:t>
            </a:r>
          </a:p>
          <a:p>
            <a:endParaRPr lang="en-US" sz="2400" dirty="0">
              <a:sym typeface="Symbol" pitchFamily="18" charset="2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026211" y="2743200"/>
            <a:ext cx="7834776" cy="690721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030087" y="4921250"/>
            <a:ext cx="7215495" cy="64106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01400" cy="5257800"/>
          </a:xfrm>
        </p:spPr>
        <p:txBody>
          <a:bodyPr/>
          <a:lstStyle/>
          <a:p>
            <a:r>
              <a:rPr lang="en-US" sz="2400" dirty="0"/>
              <a:t>Both value iteration and policy iteration compute the same thing (all optimal values)</a:t>
            </a:r>
          </a:p>
          <a:p>
            <a:pPr lvl="3"/>
            <a:endParaRPr lang="en-US" sz="1200" dirty="0"/>
          </a:p>
          <a:p>
            <a:r>
              <a:rPr lang="en-US" sz="2400" dirty="0"/>
              <a:t>In value iteration:</a:t>
            </a:r>
          </a:p>
          <a:p>
            <a:pPr lvl="1"/>
            <a:r>
              <a:rPr lang="en-US" sz="2200" dirty="0"/>
              <a:t>Every iteration updates both the values and (implicitly) the policy</a:t>
            </a:r>
          </a:p>
          <a:p>
            <a:pPr lvl="1"/>
            <a:r>
              <a:rPr lang="en-US" sz="2200" dirty="0"/>
              <a:t>We don’t track the policy, but taking the max over actions implicitly </a:t>
            </a:r>
            <a:r>
              <a:rPr lang="en-US" sz="2200" dirty="0" err="1"/>
              <a:t>recomputes</a:t>
            </a:r>
            <a:r>
              <a:rPr lang="en-US" sz="2200" dirty="0"/>
              <a:t> it</a:t>
            </a:r>
          </a:p>
          <a:p>
            <a:pPr lvl="3"/>
            <a:endParaRPr lang="en-US" sz="1200" dirty="0"/>
          </a:p>
          <a:p>
            <a:r>
              <a:rPr lang="en-US" sz="2400" dirty="0"/>
              <a:t>In policy iteration:</a:t>
            </a:r>
          </a:p>
          <a:p>
            <a:pPr lvl="1"/>
            <a:r>
              <a:rPr lang="en-US" sz="2200" dirty="0"/>
              <a:t>We do several passes that update utilities with fixed policy (each pass is fast because we consider only one action, not all of them)</a:t>
            </a:r>
          </a:p>
          <a:p>
            <a:pPr lvl="1"/>
            <a:r>
              <a:rPr lang="en-US" sz="2200" dirty="0"/>
              <a:t>After the policy is evaluated, a new policy is chosen (slow like a value iteration pass)</a:t>
            </a:r>
          </a:p>
          <a:p>
            <a:pPr lvl="1"/>
            <a:r>
              <a:rPr lang="en-US" sz="2200" dirty="0"/>
              <a:t>The new policy will be better (or we’re done)</a:t>
            </a:r>
          </a:p>
          <a:p>
            <a:pPr lvl="4"/>
            <a:endParaRPr lang="en-US" sz="1200" dirty="0"/>
          </a:p>
          <a:p>
            <a:pPr>
              <a:spcBef>
                <a:spcPts val="1200"/>
              </a:spcBef>
            </a:pPr>
            <a:r>
              <a:rPr lang="en-US" sz="2400" dirty="0"/>
              <a:t>Both are dynamic programs for solving MDPs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MDP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 you want to….</a:t>
            </a:r>
          </a:p>
          <a:p>
            <a:pPr lvl="1"/>
            <a:r>
              <a:rPr lang="en-US" sz="2400" dirty="0"/>
              <a:t>Compute optimal values: use value iteration or policy iteration</a:t>
            </a:r>
          </a:p>
          <a:p>
            <a:pPr lvl="1"/>
            <a:r>
              <a:rPr lang="en-US" sz="2400" dirty="0"/>
              <a:t>Compute values for a particular policy: use policy evaluation</a:t>
            </a:r>
          </a:p>
          <a:p>
            <a:pPr lvl="1"/>
            <a:r>
              <a:rPr lang="en-US" sz="2400" dirty="0"/>
              <a:t>Turn your values into a policy: use policy extraction (one-step </a:t>
            </a:r>
            <a:r>
              <a:rPr lang="en-US" sz="2400" dirty="0" err="1"/>
              <a:t>lookahead</a:t>
            </a:r>
            <a:r>
              <a:rPr lang="en-US" sz="2400" dirty="0"/>
              <a:t>)</a:t>
            </a:r>
          </a:p>
          <a:p>
            <a:pPr lvl="1"/>
            <a:endParaRPr lang="en-US" sz="2400" dirty="0"/>
          </a:p>
          <a:p>
            <a:r>
              <a:rPr lang="en-US" sz="2800" dirty="0"/>
              <a:t>These all look the same!</a:t>
            </a:r>
          </a:p>
          <a:p>
            <a:pPr lvl="1"/>
            <a:r>
              <a:rPr lang="en-US" sz="2400" dirty="0"/>
              <a:t>They basically are – they are all variations of Bellman updates</a:t>
            </a:r>
          </a:p>
          <a:p>
            <a:pPr lvl="1"/>
            <a:r>
              <a:rPr lang="en-US" sz="2400" dirty="0"/>
              <a:t>They all use one-step </a:t>
            </a:r>
            <a:r>
              <a:rPr lang="en-US" sz="2400" dirty="0" err="1"/>
              <a:t>lookahead</a:t>
            </a:r>
            <a:r>
              <a:rPr lang="en-US" sz="2400" dirty="0"/>
              <a:t> </a:t>
            </a:r>
            <a:r>
              <a:rPr lang="en-US" sz="2400" dirty="0" err="1"/>
              <a:t>expectimax</a:t>
            </a:r>
            <a:r>
              <a:rPr lang="en-US" sz="2400" dirty="0"/>
              <a:t> fragments</a:t>
            </a:r>
          </a:p>
          <a:p>
            <a:pPr lvl="1"/>
            <a:r>
              <a:rPr lang="en-US" sz="2400" dirty="0"/>
              <a:t>They differ only in whether we plug in a fixed policy or max over 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Bandits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3049893"/>
            <a:ext cx="2819400" cy="35014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argmax_a \sum_{s'} T(s, a ,s') [ R(s,a,s') + \gamma V^*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01"/>
  <p:tag name="PICTUREFILESIZE" val="4195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^*(s) =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625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argmax_a Q^*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53"/>
  <p:tag name="PICTUREFILESIZE" val="1708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^*(s) =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625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4754</Words>
  <Application>Microsoft Macintosh PowerPoint</Application>
  <PresentationFormat>Widescreen</PresentationFormat>
  <Paragraphs>941</Paragraphs>
  <Slides>106</Slides>
  <Notes>60</Notes>
  <HiddenSlides>6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ＭＳ Ｐゴシック</vt:lpstr>
      <vt:lpstr>Arial</vt:lpstr>
      <vt:lpstr>Calibri</vt:lpstr>
      <vt:lpstr>cmmi10</vt:lpstr>
      <vt:lpstr>Symbol</vt:lpstr>
      <vt:lpstr>Times New Roman</vt:lpstr>
      <vt:lpstr>Wingdings</vt:lpstr>
      <vt:lpstr>Office Theme</vt:lpstr>
      <vt:lpstr>dan-berkeley-nlp-v1</vt:lpstr>
      <vt:lpstr>PowerPoint Presentation</vt:lpstr>
      <vt:lpstr>PowerPoint Presentation</vt:lpstr>
      <vt:lpstr>PowerPoint Presentation</vt:lpstr>
      <vt:lpstr>CS 188: Artificial Intelligence </vt:lpstr>
      <vt:lpstr>Non-Deterministic Search</vt:lpstr>
      <vt:lpstr>Example: Grid World</vt:lpstr>
      <vt:lpstr>Grid World Actions</vt:lpstr>
      <vt:lpstr>Markov Decision Processes</vt:lpstr>
      <vt:lpstr>Video of Demo Gridworld Manual Intro</vt:lpstr>
      <vt:lpstr>What is Markov about MDPs?</vt:lpstr>
      <vt:lpstr>Policies</vt:lpstr>
      <vt:lpstr>Optimal Policies</vt:lpstr>
      <vt:lpstr>Example: Racing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Stationary Preferences</vt:lpstr>
      <vt:lpstr>Quiz: Discounting</vt:lpstr>
      <vt:lpstr>Infinite Utilities?!</vt:lpstr>
      <vt:lpstr>Recap: Defining MDPs</vt:lpstr>
      <vt:lpstr>Solving MDPs</vt:lpstr>
      <vt:lpstr>Optimal Quantities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Values of States</vt:lpstr>
      <vt:lpstr>Racing Search Tree</vt:lpstr>
      <vt:lpstr>Racing Search Tree</vt:lpstr>
      <vt:lpstr>Racing Search Tree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  <vt:lpstr>Value Iteration</vt:lpstr>
      <vt:lpstr>Example: Value Iteration</vt:lpstr>
      <vt:lpstr>Convergence*</vt:lpstr>
      <vt:lpstr>Example: Grid World</vt:lpstr>
      <vt:lpstr>Recap: MDPs</vt:lpstr>
      <vt:lpstr>Optimal Quantities</vt:lpstr>
      <vt:lpstr>Gridworld Values V*</vt:lpstr>
      <vt:lpstr>Gridworld: Q*</vt:lpstr>
      <vt:lpstr>The Bellman Equations</vt:lpstr>
      <vt:lpstr>The Bellman Equations</vt:lpstr>
      <vt:lpstr>Value Iteration</vt:lpstr>
      <vt:lpstr>Value Iteration</vt:lpstr>
      <vt:lpstr>Convergence*</vt:lpstr>
      <vt:lpstr>Policy Methods</vt:lpstr>
      <vt:lpstr>Policy Evaluation</vt:lpstr>
      <vt:lpstr>Fixed Policies</vt:lpstr>
      <vt:lpstr>Utilities for a Fixed Policy</vt:lpstr>
      <vt:lpstr>Example: Policy Evaluation</vt:lpstr>
      <vt:lpstr>Example: Policy Evaluation</vt:lpstr>
      <vt:lpstr>Policy Evaluation</vt:lpstr>
      <vt:lpstr>Policy Extraction</vt:lpstr>
      <vt:lpstr>Computing Actions from Values</vt:lpstr>
      <vt:lpstr>Computing Actions from Q-Values</vt:lpstr>
      <vt:lpstr>Policy Iteration</vt:lpstr>
      <vt:lpstr>Problems with Value Iteration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Policy Iteration</vt:lpstr>
      <vt:lpstr>Policy Iteration</vt:lpstr>
      <vt:lpstr>Comparison</vt:lpstr>
      <vt:lpstr>Summary: MDP Algorithms</vt:lpstr>
      <vt:lpstr>Double Bandits</vt:lpstr>
      <vt:lpstr>Double-Bandit MDP</vt:lpstr>
      <vt:lpstr>Offline Planning</vt:lpstr>
      <vt:lpstr>Let’s Play!</vt:lpstr>
      <vt:lpstr>Online Planning</vt:lpstr>
      <vt:lpstr>Let’s Play!</vt:lpstr>
      <vt:lpstr>What Just Happened?</vt:lpstr>
      <vt:lpstr>Next Time: Reinforcement Learning!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5100 - Fundamentals of AI</dc:title>
  <dc:subject>PptxGenJS Presentation</dc:subject>
  <dc:creator>Created by Marp</dc:creator>
  <cp:lastModifiedBy>Christopher Clarke</cp:lastModifiedBy>
  <cp:revision>4</cp:revision>
  <dcterms:created xsi:type="dcterms:W3CDTF">2025-04-12T07:20:45Z</dcterms:created>
  <dcterms:modified xsi:type="dcterms:W3CDTF">2025-04-19T10:05:59Z</dcterms:modified>
</cp:coreProperties>
</file>